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16"/>
  </p:notesMasterIdLst>
  <p:sldIdLst>
    <p:sldId id="271" r:id="rId5"/>
    <p:sldId id="302" r:id="rId6"/>
    <p:sldId id="310" r:id="rId7"/>
    <p:sldId id="312" r:id="rId8"/>
    <p:sldId id="303" r:id="rId9"/>
    <p:sldId id="309" r:id="rId10"/>
    <p:sldId id="305" r:id="rId11"/>
    <p:sldId id="313" r:id="rId12"/>
    <p:sldId id="307" r:id="rId13"/>
    <p:sldId id="308" r:id="rId14"/>
    <p:sldId id="311" r:id="rId15"/>
  </p:sldIdLst>
  <p:sldSz cx="9906000" cy="6858000" type="A4"/>
  <p:notesSz cx="6807200" cy="99393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ota Sugahara (須賀原 将太)" initials="SS(将" lastIdx="0" clrIdx="0">
    <p:extLst>
      <p:ext uri="{19B8F6BF-5375-455C-9EA6-DF929625EA0E}">
        <p15:presenceInfo xmlns:p15="http://schemas.microsoft.com/office/powerpoint/2012/main" userId="S-1-5-21-13193587-1794592164-1404200075-59336" providerId="AD"/>
      </p:ext>
    </p:extLst>
  </p:cmAuthor>
  <p:cmAuthor id="2" name="東京都&#10;" initials="T" lastIdx="36" clrIdx="1">
    <p:extLst>
      <p:ext uri="{19B8F6BF-5375-455C-9EA6-DF929625EA0E}">
        <p15:presenceInfo xmlns:p15="http://schemas.microsoft.com/office/powerpoint/2012/main" userId="東京都&#10;" providerId="None"/>
      </p:ext>
    </p:extLst>
  </p:cmAuthor>
  <p:cmAuthor id="3" name="Takeshi Shigeoka /Bornrex" initials="T/" lastIdx="15" clrIdx="2">
    <p:extLst>
      <p:ext uri="{19B8F6BF-5375-455C-9EA6-DF929625EA0E}">
        <p15:presenceInfo xmlns:p15="http://schemas.microsoft.com/office/powerpoint/2012/main" userId="S::t.shigeoka@bornrex.com::88721606-3472-4e08-90d5-d3b8c49c5fde" providerId="AD"/>
      </p:ext>
    </p:extLst>
  </p:cmAuthor>
  <p:cmAuthor id="4" name="Takeshi Shigeoka /Bornrex" initials="TS/" lastIdx="3" clrIdx="3">
    <p:extLst>
      <p:ext uri="{19B8F6BF-5375-455C-9EA6-DF929625EA0E}">
        <p15:presenceInfo xmlns:p15="http://schemas.microsoft.com/office/powerpoint/2012/main" userId="88721606-3472-4e08-90d5-d3b8c49c5fde" providerId="Windows Live"/>
      </p:ext>
    </p:extLst>
  </p:cmAuthor>
  <p:cmAuthor id="5" name="東京都" initials="T" lastIdx="6" clrIdx="4">
    <p:extLst>
      <p:ext uri="{19B8F6BF-5375-455C-9EA6-DF929625EA0E}">
        <p15:presenceInfo xmlns:p15="http://schemas.microsoft.com/office/powerpoint/2012/main" userId="東京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660066"/>
    <a:srgbClr val="0000FF"/>
    <a:srgbClr val="FF99CC"/>
    <a:srgbClr val="FFFFEB"/>
    <a:srgbClr val="FFCCFF"/>
    <a:srgbClr val="FF66CC"/>
    <a:srgbClr val="FF6600"/>
    <a:srgbClr val="CCECFF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94674"/>
  </p:normalViewPr>
  <p:slideViewPr>
    <p:cSldViewPr snapToGrid="0">
      <p:cViewPr varScale="1">
        <p:scale>
          <a:sx n="68" d="100"/>
          <a:sy n="68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FFDE28-4F3B-4900-B3A0-0C3A33BF1A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8" cy="498693"/>
          </a:xfrm>
          <a:prstGeom prst="rect">
            <a:avLst/>
          </a:prstGeom>
        </p:spPr>
        <p:txBody>
          <a:bodyPr vert="horz" lIns="92205" tIns="46102" rIns="92205" bIns="4610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D7AFEB-DD47-48C7-9CA3-9E12D341C6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05" tIns="46102" rIns="92205" bIns="4610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9107904E-056A-4B5A-BE03-D1192321EE05}" type="datetimeFigureOut">
              <a:rPr lang="ja-JP" altLang="en-US"/>
              <a:pPr>
                <a:defRPr/>
              </a:pPr>
              <a:t>2025/1/20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A9520AC-E4B7-43E8-B240-D54FF8E623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5" tIns="46102" rIns="92205" bIns="4610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7CCC86B-4CA7-4927-A4FB-EF50571DD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2205" tIns="46102" rIns="92205" bIns="4610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EF346-F2F4-4219-A2C5-91B657A02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8" cy="498692"/>
          </a:xfrm>
          <a:prstGeom prst="rect">
            <a:avLst/>
          </a:prstGeom>
        </p:spPr>
        <p:txBody>
          <a:bodyPr vert="horz" lIns="92205" tIns="46102" rIns="92205" bIns="4610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AF65B9-46EE-49CC-9CE8-FD607E361A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5837" y="9440648"/>
            <a:ext cx="2949788" cy="498692"/>
          </a:xfrm>
          <a:prstGeom prst="rect">
            <a:avLst/>
          </a:prstGeom>
        </p:spPr>
        <p:txBody>
          <a:bodyPr vert="horz" lIns="92205" tIns="46102" rIns="92205" bIns="4610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CC8D948A-DAEB-41F9-BDDD-85531503F6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2DEA8A-D2E2-4022-9266-A2CFDFBECDD0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44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3922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560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2843D-0820-4D44-B34A-9866B9BA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F0A70-AEB4-448F-AFDC-36B212FDD6D1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3C99-D48B-4675-B2CC-65086BE3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CB34D-729E-41EA-8E37-C50EC90E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DD66-A2E9-469A-913F-9098062BF1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81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BC04F-2B14-464E-9ACD-121A6957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6A8E3-4091-4F15-9DA3-1351022EF91B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F3532-2F76-49BB-A963-97477984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FEF6-2E9A-4C58-BA4E-15870747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A98F-D2AD-4BC9-8F1E-BA83EC72C9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7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A1F57-5FC3-4B14-93E6-8D0E8806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EA128-3C72-4FF4-94E1-8383076A4B75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C41A6-C398-4396-958B-81F23206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9675F-DBB2-47AE-BF37-ABF6DE72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51E7-69C5-4315-A24F-5C0EA2B5C7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39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43925" cy="562062"/>
          </a:xfrm>
        </p:spPr>
        <p:txBody>
          <a:bodyPr>
            <a:noAutofit/>
          </a:bodyPr>
          <a:lstStyle>
            <a:lvl1pPr>
              <a:defRPr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3EDA41-B5CB-482A-A194-AF274237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0615-E365-4BC5-B79D-5D148E221703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3F79DE-75D8-4920-AC4F-12CAF757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961589-47CF-42F7-A51A-E09E52B8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43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A0371-84DD-41C5-AE36-D59B4D36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6D79-8DE5-4E96-A5D7-CE2C7D36D7F1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12CB-225D-43BD-8B81-38C90E14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DADB5-03ED-43B0-924F-8D72F9BD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7D1B-4071-49ED-9174-7D4458CCC6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4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845D33-BFA1-438A-BD1E-07344CAD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D8D5-22D6-4255-8274-E8894616FC62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D1B6A4-4723-4C2C-88DE-86A5E840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90EE8-BE23-457D-881D-A1F32366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9FC1-4ECE-443B-A478-8FEAAC8C7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5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69CA4-7507-4FD1-A1D7-97E5A7D7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D3DCA-224B-4B53-B771-000716DFE36B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573524-5138-4618-814E-A14707DB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828E3E-0BF5-4C3D-8150-58540790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5918-1523-4752-95B5-C05234FB1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01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83E6F9D-F388-4D3B-A0FF-C273B27C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3DEA-8FD7-4EAE-B010-0804F961A95F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6FE394-5740-4FAC-829A-B39D0FC8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1698B5-9230-4015-8778-B48C7BD4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D6609-8A36-4FD8-A408-FB06E5A635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491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4E061B-08FC-4EF7-B794-BC293425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DE0E-A3B1-4E45-BF29-E70F6F0BA63D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8B979A-A56A-4A1C-BCF8-C6B4D417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C9EDAC-35BA-429A-99D3-6B77C913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C574-44FC-44A2-877D-2EF54E0E28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29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0D801E-4D79-4F69-8755-94A3CFAE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91A5-2FFA-4E6D-808B-EE7539D22535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27650C-D644-45F5-A9C6-EFB7ACDE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B6304-9D03-4CB7-A82F-9DAA72E2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8A2D-3AE5-4CCD-8E36-03F3DCA112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0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8DC2E-B3BE-4C2A-A850-714666CD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CA43-C10B-4569-BB76-25B6F53D3C28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39ABA0-BF4D-4DA3-A9BC-EA775D6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1F45F-74D5-45CF-BC01-AE87B17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B0DF-7CBC-4BE4-BECE-285ACF344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69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0D91D8D-D8A0-412F-B055-7CD997037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D8757E-4A15-4F4F-83DC-52F0AF15F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08FD-03AD-4350-99C9-7033B3C80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F60526-708D-46AA-BC56-ACDB450E4D76}" type="datetime1">
              <a:rPr lang="ja-JP" altLang="en-US" smtClean="0"/>
              <a:t>2025/1/20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5789-E4B4-4DD3-AD60-64644AC1E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ja-JP" altLang="en-US" dirty="0"/>
              <a:t>京都商工会議所「京都・知恵アントレ大賞</a:t>
            </a:r>
            <a:r>
              <a:rPr lang="en-US" altLang="ja-JP" dirty="0"/>
              <a:t>2024</a:t>
            </a:r>
            <a:r>
              <a:rPr lang="ja-JP" altLang="en-US" dirty="0"/>
              <a:t>」申請書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BFC51-BBB9-4D24-8BFA-B923DE7D7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7150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fld id="{34ED188C-7518-4E30-9415-6D8B7273ED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108DDE-6D09-4ADE-95DF-602F2FC6DAE0}"/>
              </a:ext>
            </a:extLst>
          </p:cNvPr>
          <p:cNvSpPr/>
          <p:nvPr/>
        </p:nvSpPr>
        <p:spPr>
          <a:xfrm>
            <a:off x="967740" y="3831526"/>
            <a:ext cx="8201465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会社名</a:t>
            </a:r>
            <a:r>
              <a:rPr kumimoji="1" lang="en-US" altLang="ja-JP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団体名：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B86AB9-6C37-4567-9DBE-919F536BF78D}"/>
              </a:ext>
            </a:extLst>
          </p:cNvPr>
          <p:cNvSpPr txBox="1"/>
          <p:nvPr/>
        </p:nvSpPr>
        <p:spPr>
          <a:xfrm>
            <a:off x="880403" y="5997941"/>
            <a:ext cx="831986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※ご記入いただいた情報は、</a:t>
            </a:r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審査</a:t>
            </a:r>
            <a:r>
              <a:rPr lang="ja-JP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及び</a:t>
            </a:r>
            <a:r>
              <a:rPr lang="ja-JP" altLang="en-US" sz="11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審査</a:t>
            </a:r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後の</a:t>
            </a:r>
            <a:r>
              <a:rPr lang="ja-JP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支援</a:t>
            </a:r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以外の</a:t>
            </a:r>
            <a:r>
              <a:rPr lang="ja-JP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目的には使用いたしません</a:t>
            </a:r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。</a:t>
            </a:r>
            <a:endParaRPr lang="en-US" altLang="ja-JP" sz="1100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必要に応じて枠を広げたり、ページ数を増やしてご入力ください。</a:t>
            </a:r>
            <a:endParaRPr lang="en-US" altLang="ja-JP" sz="1100" kern="100" dirty="0"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該当ページに既存の資料等を貼り付けて代替いただいてもかまいません。</a:t>
            </a:r>
            <a:endParaRPr lang="ja-JP" altLang="ja-JP" sz="1400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3530B56-8D1E-4C61-9B66-E1C2E885575A}"/>
              </a:ext>
            </a:extLst>
          </p:cNvPr>
          <p:cNvSpPr txBox="1"/>
          <p:nvPr/>
        </p:nvSpPr>
        <p:spPr>
          <a:xfrm>
            <a:off x="204566" y="259895"/>
            <a:ext cx="12584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（様式２）</a:t>
            </a:r>
            <a:endParaRPr lang="ja-JP" altLang="ja-JP" sz="1400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7F64050-9C2C-9A5B-9142-4B84A883C8B1}"/>
              </a:ext>
            </a:extLst>
          </p:cNvPr>
          <p:cNvSpPr txBox="1"/>
          <p:nvPr/>
        </p:nvSpPr>
        <p:spPr>
          <a:xfrm>
            <a:off x="1165473" y="1232980"/>
            <a:ext cx="767549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KYOTO Next Award 2025</a:t>
            </a:r>
          </a:p>
          <a:p>
            <a:pPr algn="ctr"/>
            <a:r>
              <a:rPr kumimoji="1" lang="ja-JP" altLang="en-US" sz="4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応募用紙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9A1B18-B2EA-370B-738B-79A9AB14BF81}"/>
              </a:ext>
            </a:extLst>
          </p:cNvPr>
          <p:cNvSpPr txBox="1"/>
          <p:nvPr/>
        </p:nvSpPr>
        <p:spPr>
          <a:xfrm>
            <a:off x="2996426" y="5022166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</a:t>
            </a:r>
          </a:p>
        </p:txBody>
      </p:sp>
    </p:spTree>
    <p:extLst>
      <p:ext uri="{BB962C8B-B14F-4D97-AF65-F5344CB8AC3E}">
        <p14:creationId xmlns:p14="http://schemas.microsoft.com/office/powerpoint/2010/main" val="2234075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7CE487-6A05-406A-B200-F8AD6EBD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4504" y="6492875"/>
            <a:ext cx="241495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9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3AF7ACD-C3DC-4819-BA8D-237B1AE3D995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９．今後強化したい取り組み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63AF632-17A1-494A-8421-EE59DD9B0820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>
            <a:extLst>
              <a:ext uri="{FF2B5EF4-FFF2-40B4-BE49-F238E27FC236}">
                <a16:creationId xmlns:a16="http://schemas.microsoft.com/office/drawing/2014/main" id="{D0DB25D7-7FB6-4ED9-A4DB-8F0D1EB8C305}"/>
              </a:ext>
            </a:extLst>
          </p:cNvPr>
          <p:cNvSpPr txBox="1">
            <a:spLocks/>
          </p:cNvSpPr>
          <p:nvPr/>
        </p:nvSpPr>
        <p:spPr bwMode="auto">
          <a:xfrm>
            <a:off x="329161" y="771516"/>
            <a:ext cx="8895801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優先順位の高い順に数字を入れてください。</a:t>
            </a:r>
          </a:p>
        </p:txBody>
      </p:sp>
      <p:sp>
        <p:nvSpPr>
          <p:cNvPr id="2" name="フッター プレースホルダー 2">
            <a:extLst>
              <a:ext uri="{FF2B5EF4-FFF2-40B4-BE49-F238E27FC236}">
                <a16:creationId xmlns:a16="http://schemas.microsoft.com/office/drawing/2014/main" id="{CB6DDC55-4FCE-C076-614E-2FE579B0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93196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AF79D7-5E43-DDB5-22A9-B9EBF601704F}"/>
              </a:ext>
            </a:extLst>
          </p:cNvPr>
          <p:cNvSpPr txBox="1"/>
          <p:nvPr/>
        </p:nvSpPr>
        <p:spPr>
          <a:xfrm>
            <a:off x="696348" y="1308472"/>
            <a:ext cx="841606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ja-JP" altLang="en-US" sz="20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外部</a:t>
            </a:r>
            <a:r>
              <a:rPr lang="ja-JP" altLang="en-US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専門家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によるブランド戦略</a:t>
            </a:r>
            <a:r>
              <a:rPr lang="ja-JP" altLang="en-US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の構築 </a:t>
            </a:r>
            <a:r>
              <a:rPr lang="en-US" altLang="ja-JP" sz="1200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lang="en-US" altLang="ja-JP" sz="1200" kern="1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ja-JP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域内関係者との交流・連携強化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ja-JP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0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資金調達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（補助金・助成金</a:t>
            </a:r>
            <a:r>
              <a:rPr lang="ja-JP" altLang="en-US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en-US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特許や商標、意匠等の知財整備</a:t>
            </a:r>
            <a:r>
              <a:rPr lang="ja-JP" altLang="en-US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en-US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情報発信・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PR</a:t>
            </a:r>
            <a:r>
              <a:rPr lang="ja-JP" altLang="en-US" sz="2000" kern="1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kumimoji="0" lang="en-US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ja-JP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販路開拓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具体的な希望があれば下記にご記入ください</a:t>
            </a:r>
            <a:endParaRPr lang="en-US" altLang="ja-JP" sz="1200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endParaRPr lang="ja-JP" altLang="ja-JP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□</a:t>
            </a:r>
            <a:r>
              <a:rPr lang="en-US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ja-JP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その他</a:t>
            </a:r>
            <a:r>
              <a:rPr lang="ja-JP" altLang="en-US" sz="2000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　　　　　　　　　　　　　　　　　　　　）</a:t>
            </a:r>
            <a:r>
              <a:rPr lang="ja-JP" altLang="ja-JP" sz="2000" u="sng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endParaRPr lang="en-US" altLang="ja-JP" sz="2000" u="sng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000" u="sng" kern="100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　　　　　　　　　　　</a:t>
            </a:r>
            <a:endParaRPr lang="ja-JP" altLang="ja-JP" sz="2000" kern="100" dirty="0">
              <a:effectLst/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0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7CE487-6A05-406A-B200-F8AD6EBD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0842" y="6492875"/>
            <a:ext cx="415158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10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3AF7ACD-C3DC-4819-BA8D-237B1AE3D995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10.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補足事項 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任意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63AF632-17A1-494A-8421-EE59DD9B0820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>
            <a:extLst>
              <a:ext uri="{FF2B5EF4-FFF2-40B4-BE49-F238E27FC236}">
                <a16:creationId xmlns:a16="http://schemas.microsoft.com/office/drawing/2014/main" id="{D0DB25D7-7FB6-4ED9-A4DB-8F0D1EB8C305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8895801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補足情報等あれば自由に記載してください。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7F977B94-21B9-66A4-7BDA-9BED2489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8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145418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2B0C2-7B31-E04F-8E1F-1220866E3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172980"/>
            <a:ext cx="8272462" cy="562062"/>
          </a:xfrm>
        </p:spPr>
        <p:txBody>
          <a:bodyPr/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．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1B136E2-2B22-4471-A937-87B9A9652849}"/>
              </a:ext>
            </a:extLst>
          </p:cNvPr>
          <p:cNvSpPr/>
          <p:nvPr/>
        </p:nvSpPr>
        <p:spPr>
          <a:xfrm>
            <a:off x="681039" y="955968"/>
            <a:ext cx="8543923" cy="858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</a:t>
            </a:r>
            <a:r>
              <a:rPr kumimoji="1" lang="ja-JP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※30</a:t>
            </a:r>
            <a:r>
              <a:rPr kumimoji="1"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字以内</a:t>
            </a:r>
            <a:endParaRPr kumimoji="1" lang="en-US" altLang="ja-JP" sz="11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</a:p>
          <a:p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041BC3D-C710-4419-B844-C090092CFDC6}"/>
              </a:ext>
            </a:extLst>
          </p:cNvPr>
          <p:cNvSpPr/>
          <p:nvPr/>
        </p:nvSpPr>
        <p:spPr>
          <a:xfrm>
            <a:off x="681039" y="1936064"/>
            <a:ext cx="8543923" cy="19782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　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※200</a:t>
            </a:r>
            <a:r>
              <a:rPr kumimoji="1"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字程度</a:t>
            </a:r>
            <a:endParaRPr kumimoji="1" lang="en-US" altLang="ja-JP" sz="11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応募者の沿革、事業内容（目的・背景・概要・顧客等）について、第三者にも分かるよう簡潔に記載してください。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写真・図表不可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BA089F-C99C-4E71-AFED-2833AE30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8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3C6999-C3E1-4EEB-AC45-739BFE96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2949" y="6476348"/>
            <a:ext cx="363051" cy="381652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1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8C8A76A-70A2-459D-B9D5-0A2FD7B965C2}"/>
              </a:ext>
            </a:extLst>
          </p:cNvPr>
          <p:cNvCxnSpPr/>
          <p:nvPr/>
        </p:nvCxnSpPr>
        <p:spPr>
          <a:xfrm>
            <a:off x="271463" y="833518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2E03A8-B717-9050-787C-AE2AD7FBEDAC}"/>
              </a:ext>
            </a:extLst>
          </p:cNvPr>
          <p:cNvSpPr/>
          <p:nvPr/>
        </p:nvSpPr>
        <p:spPr>
          <a:xfrm>
            <a:off x="681039" y="4019129"/>
            <a:ext cx="8543923" cy="2447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事業の特徴や</a:t>
            </a:r>
            <a:r>
              <a:rPr kumimoji="1" lang="en-US" altLang="ja-JP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</a:t>
            </a:r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ポイント　</a:t>
            </a:r>
            <a:r>
              <a:rPr kumimoji="1"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※300</a:t>
            </a:r>
            <a:r>
              <a:rPr kumimoji="1"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字程度</a:t>
            </a:r>
            <a:endParaRPr kumimoji="1" lang="en-US" altLang="ja-JP" sz="11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強みや類似事業を行う他者との違い、第三者への</a:t>
            </a: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ポイント等、事業概要以外の内容を記載してください。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写真・図表不可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</a:p>
          <a:p>
            <a:endParaRPr kumimoji="1"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52233-78BB-0E16-23A4-26CDCFF75FD5}"/>
              </a:ext>
            </a:extLst>
          </p:cNvPr>
          <p:cNvSpPr txBox="1"/>
          <p:nvPr/>
        </p:nvSpPr>
        <p:spPr>
          <a:xfrm>
            <a:off x="2320634" y="90862"/>
            <a:ext cx="7585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kumimoji="1"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次審査通過時「応募者概要」（様式</a:t>
            </a:r>
            <a:r>
              <a:rPr kumimoji="1"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）の◎の情報とともに</a:t>
            </a:r>
            <a:r>
              <a:rPr kumimoji="1"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HP</a:t>
            </a:r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に記載し、オンライン調査に使用します。</a:t>
            </a:r>
            <a:endParaRPr kumimoji="1"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・オンライン調査用に別途写真・画像（申請者の写真や事業内容が分かるもの）をご用意ください。</a:t>
            </a:r>
            <a:endParaRPr kumimoji="1"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（詳細は</a:t>
            </a:r>
            <a:r>
              <a:rPr kumimoji="1"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次審査通過者に改めてご連絡します）</a:t>
            </a:r>
            <a:endParaRPr kumimoji="1"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47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2B0C2-7B31-E04F-8E1F-1220866E3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172980"/>
            <a:ext cx="8272462" cy="562062"/>
          </a:xfrm>
        </p:spPr>
        <p:txBody>
          <a:bodyPr/>
          <a:lstStyle/>
          <a:p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２．事業理念や大切にしている価値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3C6999-C3E1-4EEB-AC45-739BFE96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2949" y="6476348"/>
            <a:ext cx="363051" cy="381652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2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8C8A76A-70A2-459D-B9D5-0A2FD7B965C2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93CB7EB4-5B87-C7F3-B908-20BC20E72C06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8966138" cy="49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京都（地域）に対して「どのような存在でありたいか」「何に価値を見出しているか」等、事業理念や大切にしている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価値に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ついて記載してください。</a:t>
            </a: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63804834-DC14-1A11-0FD4-E15E2754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93196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96593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0F478-82CD-F227-CB1D-4794B18AF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843978-C327-AC58-58FF-4C7FCD54C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172980"/>
            <a:ext cx="8272462" cy="562062"/>
          </a:xfrm>
        </p:spPr>
        <p:txBody>
          <a:bodyPr/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３．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事業理念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の実現による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影響・波及効果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335982-9C70-8F57-E398-6068083A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2949" y="6476348"/>
            <a:ext cx="363051" cy="381652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3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66C2F99-2683-FA93-DA5B-2C868F412151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6A1E23BF-EA84-973A-4569-6E3B79228B37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8966138" cy="494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1"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事業理念や大切にしている</a:t>
            </a:r>
            <a:r>
              <a:rPr kumimoji="1"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価値を実現することによって、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京都（地域）に及ぼす影響や波及効果について記載してください。</a:t>
            </a:r>
            <a:endParaRPr kumimoji="1"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D66266E-4E1F-FD4F-8358-651DAE0B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93196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416025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D302C5-D105-4427-80CA-F90C9D210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6492875"/>
            <a:ext cx="419100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4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1A251E97-E7B7-486E-AFDE-306EB516ECED}"/>
              </a:ext>
            </a:extLst>
          </p:cNvPr>
          <p:cNvSpPr txBox="1">
            <a:spLocks/>
          </p:cNvSpPr>
          <p:nvPr/>
        </p:nvSpPr>
        <p:spPr bwMode="auto">
          <a:xfrm>
            <a:off x="357297" y="926260"/>
            <a:ext cx="8966138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>
              <a:lnSpc>
                <a:spcPct val="100000"/>
              </a:lnSpc>
            </a:pP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事業理念や大切にしている価値を実現するために、解決すべき課題（社会的課題や業界が抱える課題等）について記載して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914400" eaLnBrk="1" hangingPunct="1">
              <a:lnSpc>
                <a:spcPct val="100000"/>
              </a:lnSpc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ください。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ED24D0FE-90E3-4A7D-B815-B5CF9FB6A263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４．事業理念の実現に向けた課題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B2C3D08-58A6-4AE9-AEBB-5F512CBD5EDC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フッター プレースホルダー 2">
            <a:extLst>
              <a:ext uri="{FF2B5EF4-FFF2-40B4-BE49-F238E27FC236}">
                <a16:creationId xmlns:a16="http://schemas.microsoft.com/office/drawing/2014/main" id="{B084954E-00FF-275F-267B-46D45ACF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8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154600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72B0C2-7B31-E04F-8E1F-1220866E3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172980"/>
            <a:ext cx="8272462" cy="562062"/>
          </a:xfrm>
        </p:spPr>
        <p:txBody>
          <a:bodyPr/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５．課題解決の手段や方法</a:t>
            </a: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3C6999-C3E1-4EEB-AC45-739BFE96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2949" y="6476348"/>
            <a:ext cx="363051" cy="381652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5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8C8A76A-70A2-459D-B9D5-0A2FD7B965C2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403DB42F-FDC0-48FA-9829-CEFD4BA2C4D6}"/>
              </a:ext>
            </a:extLst>
          </p:cNvPr>
          <p:cNvSpPr txBox="1">
            <a:spLocks/>
          </p:cNvSpPr>
          <p:nvPr/>
        </p:nvSpPr>
        <p:spPr bwMode="auto">
          <a:xfrm>
            <a:off x="329161" y="912196"/>
            <a:ext cx="8966138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事業理念の実現のための課題（社会的課題や業界が抱える課題等）の解決に当たって、具体的な手法や方法について記載して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914400" eaLnBrk="1" hangingPunct="1"/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ください。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0CAB3BAF-56B7-75FB-F5F3-BAB177D4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5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124463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E1EB05-CFC4-49FB-A4E2-8F16FA73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01188" y="6492875"/>
            <a:ext cx="404812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6</a:t>
            </a:fld>
            <a:endParaRPr lang="ja-JP" altLang="en-US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573DD400-A113-4BB2-AFC9-3ABE456508F6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.</a:t>
            </a:r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沿革や組織体制、経営収支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C2CB85A-E1FD-46AC-9C7A-9E9E3BD65DCF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>
            <a:extLst>
              <a:ext uri="{FF2B5EF4-FFF2-40B4-BE49-F238E27FC236}">
                <a16:creationId xmlns:a16="http://schemas.microsoft.com/office/drawing/2014/main" id="{C1380834-40C2-4C0D-959A-5FDA8F5BBA2D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8314225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沿革や取り組みを支える組織体制やビジネスモデル、経営収支ついて記載してください。</a:t>
            </a:r>
          </a:p>
        </p:txBody>
      </p:sp>
      <p:sp>
        <p:nvSpPr>
          <p:cNvPr id="2" name="フッター プレースホルダー 2">
            <a:extLst>
              <a:ext uri="{FF2B5EF4-FFF2-40B4-BE49-F238E27FC236}">
                <a16:creationId xmlns:a16="http://schemas.microsoft.com/office/drawing/2014/main" id="{46E009B0-CE81-2B5A-9181-726285B3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8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364019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2F2650-029A-48D5-A8E4-8DF1756A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4050" y="6492875"/>
            <a:ext cx="361950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7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C46EA85-A4C7-41E4-ABBD-5C0B6F00B919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７．京都（地域）に対する愛着や使命感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13D811B-82F9-41F9-9FE5-17CB55C48C2D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>
            <a:extLst>
              <a:ext uri="{FF2B5EF4-FFF2-40B4-BE49-F238E27FC236}">
                <a16:creationId xmlns:a16="http://schemas.microsoft.com/office/drawing/2014/main" id="{DA742438-2F25-4A0E-B017-F493E8BB1154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9023836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京都（地元）の歴史、文化、地理的な特徴、先人の偉業、伝統的な知恵等から受けた影響等について記載してください。</a:t>
            </a:r>
          </a:p>
        </p:txBody>
      </p:sp>
      <p:sp>
        <p:nvSpPr>
          <p:cNvPr id="2" name="フッター プレースホルダー 2">
            <a:extLst>
              <a:ext uri="{FF2B5EF4-FFF2-40B4-BE49-F238E27FC236}">
                <a16:creationId xmlns:a16="http://schemas.microsoft.com/office/drawing/2014/main" id="{F1DB22E3-24ED-58D5-3B6F-EF8802C1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79125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50857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040DA9-5EE0-4A12-8792-6930424D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44050" y="6492875"/>
            <a:ext cx="361950" cy="365125"/>
          </a:xfrm>
        </p:spPr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pPr>
                <a:defRPr/>
              </a:pPr>
              <a:t>8</a:t>
            </a:fld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AACA4D9-21BE-42FC-88AA-9628E438BDA1}"/>
              </a:ext>
            </a:extLst>
          </p:cNvPr>
          <p:cNvSpPr txBox="1">
            <a:spLocks/>
          </p:cNvSpPr>
          <p:nvPr/>
        </p:nvSpPr>
        <p:spPr bwMode="auto">
          <a:xfrm>
            <a:off x="271463" y="172980"/>
            <a:ext cx="8272462" cy="5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８．京都（地域）の資源活用と貢献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F1AC76E-9144-4A91-8EE0-759474D0FCB5}"/>
              </a:ext>
            </a:extLst>
          </p:cNvPr>
          <p:cNvCxnSpPr/>
          <p:nvPr/>
        </p:nvCxnSpPr>
        <p:spPr>
          <a:xfrm>
            <a:off x="271463" y="735042"/>
            <a:ext cx="90238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タイトル 1">
            <a:extLst>
              <a:ext uri="{FF2B5EF4-FFF2-40B4-BE49-F238E27FC236}">
                <a16:creationId xmlns:a16="http://schemas.microsoft.com/office/drawing/2014/main" id="{F7D24770-53D3-44F7-AAAB-58F5C0A233D1}"/>
              </a:ext>
            </a:extLst>
          </p:cNvPr>
          <p:cNvSpPr txBox="1">
            <a:spLocks/>
          </p:cNvSpPr>
          <p:nvPr/>
        </p:nvSpPr>
        <p:spPr bwMode="auto">
          <a:xfrm>
            <a:off x="329161" y="926264"/>
            <a:ext cx="8314225" cy="37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defTabSz="914400" eaLnBrk="1" hangingPunct="1"/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京都（地域）の資源やポテンシャルを活用し、どのように京都（地域）に貢献するか記載してください。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4B28EE-8F12-2C24-343F-C06B64E4D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86274" y="6465060"/>
            <a:ext cx="4809025" cy="365125"/>
          </a:xfrm>
        </p:spPr>
        <p:txBody>
          <a:bodyPr/>
          <a:lstStyle/>
          <a:p>
            <a:pPr algn="r">
              <a:defRPr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京都ブランド推進連絡協議会「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KYOTO Next Award 2025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」応募用紙</a:t>
            </a:r>
          </a:p>
        </p:txBody>
      </p:sp>
    </p:spTree>
    <p:extLst>
      <p:ext uri="{BB962C8B-B14F-4D97-AF65-F5344CB8AC3E}">
        <p14:creationId xmlns:p14="http://schemas.microsoft.com/office/powerpoint/2010/main" val="170272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333A2DC6738F3478C12E71EF3D4B7A8" ma:contentTypeVersion="13" ma:contentTypeDescription="新しいドキュメントを作成します。" ma:contentTypeScope="" ma:versionID="50f92579a8a175cf1d2ad1160f197060">
  <xsd:schema xmlns:xsd="http://www.w3.org/2001/XMLSchema" xmlns:xs="http://www.w3.org/2001/XMLSchema" xmlns:p="http://schemas.microsoft.com/office/2006/metadata/properties" xmlns:ns2="c76a0612-9e65-4249-9b95-9fccf9f734b3" xmlns:ns3="d747445f-0d4b-4743-a726-4b63a549d58a" targetNamespace="http://schemas.microsoft.com/office/2006/metadata/properties" ma:root="true" ma:fieldsID="4a422f7c2f531a1b5ffea7621d18aa63" ns2:_="" ns3:_="">
    <xsd:import namespace="c76a0612-9e65-4249-9b95-9fccf9f734b3"/>
    <xsd:import namespace="d747445f-0d4b-4743-a726-4b63a549d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a0612-9e65-4249-9b95-9fccf9f734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47445f-0d4b-4743-a726-4b63a549d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5578D7-A8BF-4B15-ABE7-C6438858C7A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c76a0612-9e65-4249-9b95-9fccf9f734b3"/>
    <ds:schemaRef ds:uri="d747445f-0d4b-4743-a726-4b63a549d5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8A7C107-E30F-4B4E-B503-D3371A7183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a0612-9e65-4249-9b95-9fccf9f734b3"/>
    <ds:schemaRef ds:uri="d747445f-0d4b-4743-a726-4b63a549d5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2260B1-FD00-462A-AD33-92C19B4766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10942</TotalTime>
  <Words>822</Words>
  <Application>Microsoft Office PowerPoint</Application>
  <PresentationFormat>A4 210 x 297 mm</PresentationFormat>
  <Paragraphs>80</Paragraphs>
  <Slides>11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BIZ UDゴシック</vt:lpstr>
      <vt:lpstr>HGP創英角ｺﾞｼｯｸUB</vt:lpstr>
      <vt:lpstr>游ゴシック</vt:lpstr>
      <vt:lpstr>Arial</vt:lpstr>
      <vt:lpstr>Bahnschrift SemiBold</vt:lpstr>
      <vt:lpstr>Calibri</vt:lpstr>
      <vt:lpstr>Calibri Light</vt:lpstr>
      <vt:lpstr>Office テーマ</vt:lpstr>
      <vt:lpstr>PowerPoint プレゼンテーション</vt:lpstr>
      <vt:lpstr>１．事業概要</vt:lpstr>
      <vt:lpstr>２．事業理念や大切にしている価値</vt:lpstr>
      <vt:lpstr>３．事業理念の実現による影響・波及効果</vt:lpstr>
      <vt:lpstr>PowerPoint プレゼンテーション</vt:lpstr>
      <vt:lpstr>５．課題解決の手段や方法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京都商工会議所</dc:creator>
  <cp:lastModifiedBy>東浦 由高</cp:lastModifiedBy>
  <cp:revision>149</cp:revision>
  <cp:lastPrinted>2024-12-26T02:55:20Z</cp:lastPrinted>
  <dcterms:created xsi:type="dcterms:W3CDTF">2018-09-11T09:46:44Z</dcterms:created>
  <dcterms:modified xsi:type="dcterms:W3CDTF">2025-01-20T01:05:15Z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0x0101000333A2DC6738F3478C12E71EF3D4B7A8</vt:lpwstr>
  </property>
</Properties>
</file>